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9" r:id="rId3"/>
    <p:sldId id="259" r:id="rId4"/>
    <p:sldId id="258" r:id="rId5"/>
    <p:sldId id="270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64" r:id="rId14"/>
    <p:sldId id="280" r:id="rId15"/>
    <p:sldId id="281" r:id="rId16"/>
    <p:sldId id="282" r:id="rId17"/>
    <p:sldId id="285" r:id="rId18"/>
    <p:sldId id="284" r:id="rId19"/>
    <p:sldId id="286" r:id="rId20"/>
    <p:sldId id="287" r:id="rId21"/>
    <p:sldId id="257" r:id="rId22"/>
    <p:sldId id="26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9" d="100"/>
          <a:sy n="109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2" d="100"/>
          <a:sy n="82" d="100"/>
        </p:scale>
        <p:origin x="20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FDCF9-B5CF-4B41-A566-C8A1B11692E3}" type="datetimeFigureOut">
              <a:rPr lang="hu-HU" smtClean="0"/>
              <a:t>2019. 09. 30.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65ADF-10E6-4808-8C28-75F565762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34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A munkaerőpiac</a:t>
            </a:r>
            <a:r>
              <a:rPr lang="hu-HU" sz="2800" baseline="0" dirty="0" smtClean="0">
                <a:solidFill>
                  <a:schemeClr val="bg1"/>
                </a:solidFill>
              </a:rPr>
              <a:t> és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-szervezet</a:t>
            </a:r>
            <a:r>
              <a:rPr lang="hu-HU" sz="2800" baseline="0" dirty="0" smtClean="0">
                <a:solidFill>
                  <a:schemeClr val="bg1"/>
                </a:solidFill>
              </a:rPr>
              <a:t> közgazdaságtana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Példa/Illusztráció/Kérdés/Feladat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233772" y="836712"/>
            <a:ext cx="8676456" cy="5760640"/>
          </a:xfrm>
          <a:solidFill>
            <a:schemeClr val="accent3">
              <a:lumMod val="75000"/>
              <a:alpha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/>
          <a:lstStyle>
            <a:lvl1pPr marL="457200" indent="-457200">
              <a:buClr>
                <a:schemeClr val="accent3">
                  <a:lumMod val="75000"/>
                </a:schemeClr>
              </a:buClr>
              <a:buFont typeface="Calibri" panose="020F0502020204030204" pitchFamily="34" charset="0"/>
              <a:buChar char="•"/>
              <a:defRPr/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lvl2pPr>
            <a:lvl3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Első szint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Munkaerőmozgás</a:t>
            </a:r>
            <a:br>
              <a:rPr lang="hu-HU" dirty="0" smtClean="0"/>
            </a:br>
            <a:r>
              <a:rPr lang="hu-HU" dirty="0" smtClean="0"/>
              <a:t>és</a:t>
            </a:r>
            <a:br>
              <a:rPr lang="hu-HU" dirty="0" smtClean="0"/>
            </a:br>
            <a:r>
              <a:rPr lang="hu-HU" dirty="0" smtClean="0"/>
              <a:t>Jelzés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Alternatív haszon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Termelékenység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Bér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626861"/>
            <a:ext cx="9144000" cy="1223228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Ha termelékenység egyéb tényezők miatt csökken, akkor néhány dolgozó foglalkoztatása negatív hozamot jelent.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  <p:cxnSp>
        <p:nvCxnSpPr>
          <p:cNvPr id="20" name="Egyenes összekötő 19"/>
          <p:cNvCxnSpPr/>
          <p:nvPr/>
        </p:nvCxnSpPr>
        <p:spPr>
          <a:xfrm>
            <a:off x="5786083" y="3082416"/>
            <a:ext cx="10053" cy="171473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abadkézi sokszög 6"/>
          <p:cNvSpPr/>
          <p:nvPr/>
        </p:nvSpPr>
        <p:spPr>
          <a:xfrm>
            <a:off x="838986" y="1360126"/>
            <a:ext cx="4958499" cy="3466398"/>
          </a:xfrm>
          <a:custGeom>
            <a:avLst/>
            <a:gdLst>
              <a:gd name="connsiteX0" fmla="*/ 0 w 4958499"/>
              <a:gd name="connsiteY0" fmla="*/ 2055088 h 2102222"/>
              <a:gd name="connsiteX1" fmla="*/ 2375554 w 4958499"/>
              <a:gd name="connsiteY1" fmla="*/ 44 h 2102222"/>
              <a:gd name="connsiteX2" fmla="*/ 4958499 w 4958499"/>
              <a:gd name="connsiteY2" fmla="*/ 2102222 h 210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8499" h="2102222">
                <a:moveTo>
                  <a:pt x="0" y="2055088"/>
                </a:moveTo>
                <a:cubicBezTo>
                  <a:pt x="774569" y="1023638"/>
                  <a:pt x="1549138" y="-7812"/>
                  <a:pt x="2375554" y="44"/>
                </a:cubicBezTo>
                <a:cubicBezTo>
                  <a:pt x="3201970" y="7900"/>
                  <a:pt x="4080234" y="1055061"/>
                  <a:pt x="4958499" y="2102222"/>
                </a:cubicBezTo>
              </a:path>
            </a:pathLst>
          </a:cu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/>
          <p:cNvSpPr txBox="1"/>
          <p:nvPr/>
        </p:nvSpPr>
        <p:spPr>
          <a:xfrm>
            <a:off x="1335993" y="1450629"/>
            <a:ext cx="11541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FFFF00"/>
                </a:solidFill>
              </a:rPr>
              <a:t>Járadék</a:t>
            </a:r>
            <a:endParaRPr lang="hu-HU" sz="2000" b="1" dirty="0">
              <a:solidFill>
                <a:srgbClr val="FFFF00"/>
              </a:solidFill>
            </a:endParaRPr>
          </a:p>
        </p:txBody>
      </p:sp>
      <p:sp>
        <p:nvSpPr>
          <p:cNvPr id="22" name="Szabadkézi sokszög 21"/>
          <p:cNvSpPr/>
          <p:nvPr/>
        </p:nvSpPr>
        <p:spPr>
          <a:xfrm>
            <a:off x="827584" y="2194850"/>
            <a:ext cx="4958499" cy="3466398"/>
          </a:xfrm>
          <a:custGeom>
            <a:avLst/>
            <a:gdLst>
              <a:gd name="connsiteX0" fmla="*/ 0 w 4958499"/>
              <a:gd name="connsiteY0" fmla="*/ 2055088 h 2102222"/>
              <a:gd name="connsiteX1" fmla="*/ 2375554 w 4958499"/>
              <a:gd name="connsiteY1" fmla="*/ 44 h 2102222"/>
              <a:gd name="connsiteX2" fmla="*/ 4958499 w 4958499"/>
              <a:gd name="connsiteY2" fmla="*/ 2102222 h 210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8499" h="2102222">
                <a:moveTo>
                  <a:pt x="0" y="2055088"/>
                </a:moveTo>
                <a:cubicBezTo>
                  <a:pt x="774569" y="1023638"/>
                  <a:pt x="1549138" y="-7812"/>
                  <a:pt x="2375554" y="44"/>
                </a:cubicBezTo>
                <a:cubicBezTo>
                  <a:pt x="3201970" y="7900"/>
                  <a:pt x="4080234" y="1055061"/>
                  <a:pt x="4958499" y="2102222"/>
                </a:cubicBezTo>
              </a:path>
            </a:pathLst>
          </a:custGeom>
          <a:noFill/>
          <a:ln w="5715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abadkézi sokszög 22"/>
          <p:cNvSpPr/>
          <p:nvPr/>
        </p:nvSpPr>
        <p:spPr>
          <a:xfrm>
            <a:off x="1300023" y="1759740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4" name="Egyenes összekötő 23"/>
          <p:cNvCxnSpPr/>
          <p:nvPr/>
        </p:nvCxnSpPr>
        <p:spPr>
          <a:xfrm>
            <a:off x="5364088" y="3082416"/>
            <a:ext cx="0" cy="178674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/>
          <p:cNvCxnSpPr/>
          <p:nvPr/>
        </p:nvCxnSpPr>
        <p:spPr>
          <a:xfrm>
            <a:off x="1187624" y="3429000"/>
            <a:ext cx="0" cy="136815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808800" y="3789040"/>
            <a:ext cx="3788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>
            <a:off x="5364088" y="3861048"/>
            <a:ext cx="3788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Szövegdoboz 28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532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hozama, és elbocsátás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görbék és mögöttes összefüggések elemzéséből látható, hogy koruk alapján mely dolgozókat érdemes elbocsátani egy esetleges termelés-csökkenés esetén</a:t>
            </a:r>
          </a:p>
          <a:p>
            <a:pPr lvl="1"/>
            <a:r>
              <a:rPr lang="hu-HU" dirty="0" smtClean="0"/>
              <a:t>Fiatalokat, mert velük kapcsolatosan még sok beruházás szükséges, és a lecsökkent termelékenység mellett nem térülne meg</a:t>
            </a:r>
          </a:p>
          <a:p>
            <a:pPr lvl="1"/>
            <a:r>
              <a:rPr lang="hu-HU" dirty="0" smtClean="0"/>
              <a:t>Időseket, mert a termelékenységük alacsonyabb, és közelebb áll a bérükhöz</a:t>
            </a:r>
          </a:p>
          <a:p>
            <a:r>
              <a:rPr lang="hu-HU" dirty="0" smtClean="0"/>
              <a:t>Látható, hogy kiket érdemes tovább foglalkoztatni</a:t>
            </a:r>
          </a:p>
          <a:p>
            <a:pPr lvl="1"/>
            <a:r>
              <a:rPr lang="hu-HU" dirty="0" smtClean="0"/>
              <a:t>Középkorúakat, mert ők még sokat fognak dolgozni, lényegében megtörtént a kiképzésük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15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Elmélet után információgyűjtés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Mik az elmélet mozgósításához szükséges adatok</a:t>
            </a:r>
          </a:p>
          <a:p>
            <a:pPr lvl="1"/>
            <a:r>
              <a:rPr lang="hu-HU" dirty="0" smtClean="0"/>
              <a:t>Bérek munkakör és korkategóriák alapján</a:t>
            </a:r>
          </a:p>
          <a:p>
            <a:pPr lvl="1"/>
            <a:r>
              <a:rPr lang="hu-HU" dirty="0" smtClean="0"/>
              <a:t>Alternatív hasznok/bérek becslése</a:t>
            </a:r>
          </a:p>
          <a:p>
            <a:pPr lvl="2"/>
            <a:r>
              <a:rPr lang="hu-HU" dirty="0" smtClean="0"/>
              <a:t>Szabadidő értéke</a:t>
            </a:r>
          </a:p>
          <a:p>
            <a:pPr lvl="2"/>
            <a:r>
              <a:rPr lang="hu-HU" dirty="0" smtClean="0"/>
              <a:t>Elbocsátottak, felmondottak új bére</a:t>
            </a:r>
          </a:p>
          <a:p>
            <a:pPr lvl="2"/>
            <a:r>
              <a:rPr lang="hu-HU" dirty="0" smtClean="0"/>
              <a:t>Önkéntesen nyugdíjba vonultak bére (idősebbekre)</a:t>
            </a:r>
          </a:p>
          <a:p>
            <a:pPr lvl="2"/>
            <a:r>
              <a:rPr lang="hu-HU" dirty="0" smtClean="0"/>
              <a:t>Újonnan felvettek bére (fiatalokra)</a:t>
            </a:r>
          </a:p>
          <a:p>
            <a:pPr lvl="2"/>
            <a:r>
              <a:rPr lang="hu-HU" dirty="0" smtClean="0"/>
              <a:t>Többi vállalathoz viszonyított vállalatspecifikus emberi tőke nagysága alapján korrekció egész horizonton</a:t>
            </a:r>
          </a:p>
          <a:p>
            <a:pPr lvl="1"/>
            <a:r>
              <a:rPr lang="hu-HU" dirty="0" smtClean="0"/>
              <a:t>Termelékenység becslése</a:t>
            </a:r>
          </a:p>
          <a:p>
            <a:pPr lvl="2"/>
            <a:r>
              <a:rPr lang="hu-HU" dirty="0" smtClean="0"/>
              <a:t>Vezetők megkérdezése arról, hogy mennyit fizetne maximum egy adott alkalmazott havi munkájáért</a:t>
            </a:r>
          </a:p>
          <a:p>
            <a:pPr lvl="2"/>
            <a:r>
              <a:rPr lang="hu-HU" dirty="0" smtClean="0"/>
              <a:t>Termelés-visszaesés meghatározása (pl. árcsökkenés)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4049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Végkielégítés tervezése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Segédlet – Végkielégítés - Base.xlsx</a:t>
            </a:r>
          </a:p>
          <a:p>
            <a:pPr lvl="1"/>
            <a:r>
              <a:rPr lang="hu-HU" dirty="0" smtClean="0"/>
              <a:t>Előzőekben részletezett adatokat összegyűjtöttük</a:t>
            </a:r>
          </a:p>
          <a:p>
            <a:pPr lvl="1"/>
            <a:r>
              <a:rPr lang="hu-HU" dirty="0" smtClean="0"/>
              <a:t>Azok alapján tervezzük meg, hogy</a:t>
            </a:r>
          </a:p>
          <a:p>
            <a:pPr lvl="2"/>
            <a:r>
              <a:rPr lang="hu-HU" dirty="0" smtClean="0"/>
              <a:t>Kiket szükséges elbocsátani,</a:t>
            </a:r>
          </a:p>
          <a:p>
            <a:pPr lvl="2"/>
            <a:r>
              <a:rPr lang="hu-HU" dirty="0" smtClean="0"/>
              <a:t>Adott korcsoportnál tudok-e olyan összeget ajánlani, amiért cserébe önként távoznak,</a:t>
            </a:r>
          </a:p>
          <a:p>
            <a:pPr lvl="2"/>
            <a:r>
              <a:rPr lang="hu-HU" dirty="0" smtClean="0"/>
              <a:t>Feltéve, hogy a kamatláb 25,98%</a:t>
            </a:r>
            <a:endParaRPr lang="hu-HU" dirty="0"/>
          </a:p>
          <a:p>
            <a:pPr lvl="2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4970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Végkielégítés tervezése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hu-HU" dirty="0" smtClean="0"/>
              <a:t>Megoldáshoz vezető egyik lehetséges út</a:t>
            </a:r>
          </a:p>
          <a:p>
            <a:pPr lvl="2"/>
            <a:r>
              <a:rPr lang="hu-HU" dirty="0" smtClean="0"/>
              <a:t>Számítsuk ki az adatok (bér, termelés, …) nyugdíjazásig </a:t>
            </a:r>
            <a:r>
              <a:rPr lang="hu-HU" dirty="0"/>
              <a:t>értelmezett </a:t>
            </a:r>
            <a:r>
              <a:rPr lang="hu-HU" dirty="0" smtClean="0"/>
              <a:t>jelenértékeit</a:t>
            </a:r>
          </a:p>
          <a:p>
            <a:pPr lvl="2"/>
            <a:r>
              <a:rPr lang="hu-HU" dirty="0" smtClean="0"/>
              <a:t>Határozzuk meg korcsoportonként, hogy a termelés visszaesése után a foglalkoztatás mekkora hasznot jelent</a:t>
            </a:r>
          </a:p>
          <a:p>
            <a:pPr lvl="2"/>
            <a:r>
              <a:rPr lang="hu-HU" dirty="0" smtClean="0"/>
              <a:t>Milyen relációban áll ez a folyósítani tervezett bérekkel</a:t>
            </a:r>
          </a:p>
          <a:p>
            <a:pPr lvl="2"/>
            <a:r>
              <a:rPr lang="hu-HU" dirty="0" smtClean="0"/>
              <a:t>Mennyit veszítene a dolgozó, ha elbocsátanák, és az alternatívát kellene választania</a:t>
            </a:r>
            <a:endParaRPr lang="hu-HU" dirty="0"/>
          </a:p>
          <a:p>
            <a:pPr lvl="2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4935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iskola jelzést szolgáltat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iskola termelékenységet növelő hatása helyett most koncentráljunk a bizonyítvány jelzésértékére</a:t>
            </a:r>
          </a:p>
          <a:p>
            <a:r>
              <a:rPr lang="hu-HU" dirty="0" smtClean="0"/>
              <a:t>Feltevések</a:t>
            </a:r>
          </a:p>
          <a:p>
            <a:pPr lvl="1"/>
            <a:r>
              <a:rPr lang="hu-HU" dirty="0" smtClean="0"/>
              <a:t>Az egyén termelékenysége adottság</a:t>
            </a:r>
          </a:p>
          <a:p>
            <a:pPr lvl="2"/>
            <a:r>
              <a:rPr lang="hu-HU" dirty="0" smtClean="0"/>
              <a:t>Termelékenyek</a:t>
            </a:r>
          </a:p>
          <a:p>
            <a:pPr lvl="2"/>
            <a:r>
              <a:rPr lang="hu-HU" dirty="0" smtClean="0"/>
              <a:t>Kevésbé termelékenyek</a:t>
            </a:r>
          </a:p>
          <a:p>
            <a:pPr lvl="1"/>
            <a:r>
              <a:rPr lang="hu-HU" dirty="0" smtClean="0"/>
              <a:t>Egyének ismerik saját termelékenységüket, vállalat nem</a:t>
            </a:r>
          </a:p>
          <a:p>
            <a:pPr lvl="1"/>
            <a:r>
              <a:rPr lang="hu-HU" dirty="0" smtClean="0"/>
              <a:t>Termelékenység és tanulási képességek </a:t>
            </a:r>
            <a:r>
              <a:rPr lang="hu-HU" dirty="0" err="1" smtClean="0"/>
              <a:t>együttmozgása</a:t>
            </a:r>
            <a:endParaRPr lang="hu-HU" dirty="0" smtClean="0"/>
          </a:p>
          <a:p>
            <a:pPr lvl="2"/>
            <a:r>
              <a:rPr lang="hu-HU" dirty="0" smtClean="0"/>
              <a:t>Termelékenyek: gyorsabbak, könnyebben tanulnak, oldanak meg problémákat, terhelhetőbbek, kreatívabbak, kitartóbbak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443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munkaadó problémája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ismeri egyéni termelékenységet; mekkora fizetési ajánlatot tegyen?</a:t>
            </a:r>
          </a:p>
          <a:p>
            <a:pPr lvl="1"/>
            <a:r>
              <a:rPr lang="hu-HU" dirty="0" smtClean="0"/>
              <a:t>Annyit tud azonban,</a:t>
            </a:r>
          </a:p>
          <a:p>
            <a:pPr lvl="2"/>
            <a:r>
              <a:rPr lang="hu-HU" dirty="0" smtClean="0"/>
              <a:t>hogy mekkora a két termelékenységi szint, és</a:t>
            </a:r>
          </a:p>
          <a:p>
            <a:pPr lvl="2"/>
            <a:r>
              <a:rPr lang="hu-HU" dirty="0"/>
              <a:t>m</a:t>
            </a:r>
            <a:r>
              <a:rPr lang="hu-HU" dirty="0" smtClean="0"/>
              <a:t>ekkora a termelékenyek aránya a munkaerőpiacon</a:t>
            </a:r>
          </a:p>
          <a:p>
            <a:pPr lvl="1"/>
            <a:r>
              <a:rPr lang="hu-HU" dirty="0" smtClean="0"/>
              <a:t>Racionális ajánlata kontraszelekciót okoz</a:t>
            </a:r>
          </a:p>
          <a:p>
            <a:pPr lvl="1"/>
            <a:r>
              <a:rPr lang="hu-HU" dirty="0" smtClean="0"/>
              <a:t>Hajlandó volna fizetni egy hiteles, termelékenységre vonatkozó jelzésért</a:t>
            </a:r>
          </a:p>
          <a:p>
            <a:pPr lvl="2"/>
            <a:r>
              <a:rPr lang="hu-HU" dirty="0" err="1" smtClean="0"/>
              <a:t>Továbbgondolva</a:t>
            </a:r>
            <a:r>
              <a:rPr lang="hu-HU" dirty="0" smtClean="0"/>
              <a:t> a piac és a társadalom is hajlandó fizetni érte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783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Fizetési séma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840417" y="5661248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802973" y="764704"/>
            <a:ext cx="37444" cy="48965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övegdoboz 6"/>
          <p:cNvSpPr txBox="1"/>
          <p:nvPr/>
        </p:nvSpPr>
        <p:spPr>
          <a:xfrm>
            <a:off x="6948264" y="5867980"/>
            <a:ext cx="2245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Iskolai évek száma</a:t>
            </a:r>
            <a:endParaRPr lang="hu-HU" dirty="0"/>
          </a:p>
        </p:txBody>
      </p:sp>
      <p:cxnSp>
        <p:nvCxnSpPr>
          <p:cNvPr id="15" name="Szögletes összekötő 14"/>
          <p:cNvCxnSpPr/>
          <p:nvPr/>
        </p:nvCxnSpPr>
        <p:spPr>
          <a:xfrm flipV="1">
            <a:off x="899592" y="2276872"/>
            <a:ext cx="6480720" cy="1800200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581972" y="5805264"/>
            <a:ext cx="1901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12 (érettségi)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3851919" y="5805264"/>
            <a:ext cx="1440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15 (</a:t>
            </a:r>
            <a:r>
              <a:rPr lang="hu-HU" dirty="0" err="1" smtClean="0"/>
              <a:t>BSc</a:t>
            </a:r>
            <a:r>
              <a:rPr lang="hu-HU" dirty="0" smtClean="0"/>
              <a:t>/BA)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6863424" y="1761877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00B050"/>
                </a:solidFill>
              </a:rPr>
              <a:t>B</a:t>
            </a:r>
            <a:r>
              <a:rPr lang="hu-HU" dirty="0" smtClean="0">
                <a:solidFill>
                  <a:srgbClr val="00B050"/>
                </a:solidFill>
              </a:rPr>
              <a:t>érajánlat</a:t>
            </a:r>
            <a:endParaRPr lang="hu-HU" dirty="0">
              <a:solidFill>
                <a:srgbClr val="00B050"/>
              </a:solidFill>
            </a:endParaRPr>
          </a:p>
        </p:txBody>
      </p:sp>
      <p:cxnSp>
        <p:nvCxnSpPr>
          <p:cNvPr id="26" name="Egyenes összekötő 25"/>
          <p:cNvCxnSpPr/>
          <p:nvPr/>
        </p:nvCxnSpPr>
        <p:spPr>
          <a:xfrm flipV="1">
            <a:off x="840417" y="1124744"/>
            <a:ext cx="5171743" cy="37444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 flipV="1">
            <a:off x="853724" y="3244308"/>
            <a:ext cx="5590484" cy="17688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6086698" y="917211"/>
            <a:ext cx="2445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Kevésbé termelékenyek tanulási költsége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6444208" y="267378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T</a:t>
            </a:r>
            <a:r>
              <a:rPr lang="hu-HU" dirty="0" smtClean="0">
                <a:solidFill>
                  <a:srgbClr val="FF0000"/>
                </a:solidFill>
              </a:rPr>
              <a:t>ermelékenyek tanulási költsége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Fizetési séma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840417" y="5661248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802973" y="764704"/>
            <a:ext cx="37444" cy="48965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övegdoboz 6"/>
          <p:cNvSpPr txBox="1"/>
          <p:nvPr/>
        </p:nvSpPr>
        <p:spPr>
          <a:xfrm>
            <a:off x="6948264" y="5867980"/>
            <a:ext cx="2245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Iskolai évek száma</a:t>
            </a:r>
            <a:endParaRPr lang="hu-HU" dirty="0"/>
          </a:p>
        </p:txBody>
      </p:sp>
      <p:cxnSp>
        <p:nvCxnSpPr>
          <p:cNvPr id="15" name="Szögletes összekötő 14"/>
          <p:cNvCxnSpPr/>
          <p:nvPr/>
        </p:nvCxnSpPr>
        <p:spPr>
          <a:xfrm flipV="1">
            <a:off x="899592" y="2276872"/>
            <a:ext cx="6480720" cy="1800200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581972" y="5805264"/>
            <a:ext cx="1901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12 (érettségi)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3851919" y="5805264"/>
            <a:ext cx="1440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15 (</a:t>
            </a:r>
            <a:r>
              <a:rPr lang="hu-HU" dirty="0" err="1" smtClean="0"/>
              <a:t>BSc</a:t>
            </a:r>
            <a:r>
              <a:rPr lang="hu-HU" dirty="0" smtClean="0"/>
              <a:t>/BA)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6863424" y="1761877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00B050"/>
                </a:solidFill>
              </a:rPr>
              <a:t>B</a:t>
            </a:r>
            <a:r>
              <a:rPr lang="hu-HU" dirty="0" smtClean="0">
                <a:solidFill>
                  <a:srgbClr val="00B050"/>
                </a:solidFill>
              </a:rPr>
              <a:t>érajánlat</a:t>
            </a:r>
            <a:endParaRPr lang="hu-HU" dirty="0">
              <a:solidFill>
                <a:srgbClr val="00B050"/>
              </a:solidFill>
            </a:endParaRPr>
          </a:p>
        </p:txBody>
      </p:sp>
      <p:cxnSp>
        <p:nvCxnSpPr>
          <p:cNvPr id="26" name="Egyenes összekötő 25"/>
          <p:cNvCxnSpPr/>
          <p:nvPr/>
        </p:nvCxnSpPr>
        <p:spPr>
          <a:xfrm flipV="1">
            <a:off x="840417" y="1124744"/>
            <a:ext cx="5171743" cy="37444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 flipV="1">
            <a:off x="853724" y="3244308"/>
            <a:ext cx="5590484" cy="17688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/>
          <p:cNvSpPr txBox="1"/>
          <p:nvPr/>
        </p:nvSpPr>
        <p:spPr>
          <a:xfrm>
            <a:off x="6086698" y="917211"/>
            <a:ext cx="2445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Kevésbé termelékenyek tanulási költsége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>
            <a:off x="6444208" y="267378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T</a:t>
            </a:r>
            <a:r>
              <a:rPr lang="hu-HU" dirty="0" smtClean="0">
                <a:solidFill>
                  <a:srgbClr val="FF0000"/>
                </a:solidFill>
              </a:rPr>
              <a:t>ermelékenyek tanulási költsége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4" name="Egyenes összekötő 3"/>
          <p:cNvCxnSpPr/>
          <p:nvPr/>
        </p:nvCxnSpPr>
        <p:spPr>
          <a:xfrm flipH="1">
            <a:off x="2390293" y="2276872"/>
            <a:ext cx="1728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 flipH="1">
            <a:off x="2382437" y="2485833"/>
            <a:ext cx="1728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 flipH="1">
            <a:off x="2393434" y="3976840"/>
            <a:ext cx="1728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 flipH="1" flipV="1">
            <a:off x="853724" y="5011437"/>
            <a:ext cx="5878516" cy="173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flipH="1" flipV="1">
            <a:off x="834871" y="4859816"/>
            <a:ext cx="5878516" cy="173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gyenes összekötő 21"/>
          <p:cNvCxnSpPr/>
          <p:nvPr/>
        </p:nvCxnSpPr>
        <p:spPr>
          <a:xfrm flipH="1">
            <a:off x="4127965" y="4071107"/>
            <a:ext cx="1728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4860032" y="4077072"/>
            <a:ext cx="0" cy="782744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4967199" y="4258312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Π</a:t>
            </a:r>
            <a:r>
              <a:rPr lang="hu-HU" baseline="-25000" dirty="0" smtClean="0">
                <a:solidFill>
                  <a:srgbClr val="0070C0"/>
                </a:solidFill>
              </a:rPr>
              <a:t>1</a:t>
            </a:r>
            <a:endParaRPr lang="hu-HU" baseline="-25000" dirty="0">
              <a:solidFill>
                <a:srgbClr val="0070C0"/>
              </a:solidFill>
            </a:endParaRPr>
          </a:p>
        </p:txBody>
      </p:sp>
      <p:cxnSp>
        <p:nvCxnSpPr>
          <p:cNvPr id="27" name="Egyenes összekötő nyíllal 26"/>
          <p:cNvCxnSpPr/>
          <p:nvPr/>
        </p:nvCxnSpPr>
        <p:spPr>
          <a:xfrm>
            <a:off x="2446853" y="2267939"/>
            <a:ext cx="0" cy="235176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zövegdoboz 27"/>
          <p:cNvSpPr txBox="1"/>
          <p:nvPr/>
        </p:nvSpPr>
        <p:spPr>
          <a:xfrm>
            <a:off x="1950389" y="2202261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Π</a:t>
            </a:r>
            <a:r>
              <a:rPr lang="hu-HU" baseline="-25000" dirty="0" smtClean="0">
                <a:solidFill>
                  <a:srgbClr val="0070C0"/>
                </a:solidFill>
              </a:rPr>
              <a:t>2</a:t>
            </a:r>
            <a:endParaRPr lang="hu-HU" baseline="-25000" dirty="0">
              <a:solidFill>
                <a:srgbClr val="0070C0"/>
              </a:solidFill>
            </a:endParaRPr>
          </a:p>
        </p:txBody>
      </p:sp>
      <p:cxnSp>
        <p:nvCxnSpPr>
          <p:cNvPr id="29" name="Egyenes összekötő nyíllal 28"/>
          <p:cNvCxnSpPr/>
          <p:nvPr/>
        </p:nvCxnSpPr>
        <p:spPr>
          <a:xfrm>
            <a:off x="5724128" y="4077072"/>
            <a:ext cx="0" cy="936104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>
            <a:off x="5820336" y="4268280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Π</a:t>
            </a:r>
            <a:r>
              <a:rPr lang="hu-HU" baseline="-25000" dirty="0" smtClean="0">
                <a:solidFill>
                  <a:srgbClr val="FF0000"/>
                </a:solidFill>
              </a:rPr>
              <a:t>1</a:t>
            </a:r>
            <a:endParaRPr lang="hu-HU" baseline="-25000" dirty="0">
              <a:solidFill>
                <a:srgbClr val="FF0000"/>
              </a:solidFill>
            </a:endParaRPr>
          </a:p>
        </p:txBody>
      </p:sp>
      <p:cxnSp>
        <p:nvCxnSpPr>
          <p:cNvPr id="36" name="Egyenes összekötő nyíllal 35"/>
          <p:cNvCxnSpPr/>
          <p:nvPr/>
        </p:nvCxnSpPr>
        <p:spPr>
          <a:xfrm>
            <a:off x="3131840" y="2276872"/>
            <a:ext cx="0" cy="169996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zövegdoboz 37"/>
          <p:cNvSpPr txBox="1"/>
          <p:nvPr/>
        </p:nvSpPr>
        <p:spPr>
          <a:xfrm>
            <a:off x="3164708" y="3194096"/>
            <a:ext cx="1249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Π</a:t>
            </a:r>
            <a:r>
              <a:rPr lang="hu-HU" baseline="-25000" dirty="0" smtClean="0">
                <a:solidFill>
                  <a:srgbClr val="FF0000"/>
                </a:solidFill>
              </a:rPr>
              <a:t>2</a:t>
            </a:r>
            <a:endParaRPr lang="hu-HU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9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Mérlegképes vizsga hozama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Segédlet - Mérlegképes </a:t>
            </a:r>
            <a:r>
              <a:rPr lang="hu-HU" dirty="0" smtClean="0"/>
              <a:t>vizsga - Base.xlsx</a:t>
            </a:r>
          </a:p>
          <a:p>
            <a:pPr lvl="1"/>
            <a:r>
              <a:rPr lang="hu-HU" dirty="0" smtClean="0"/>
              <a:t>Kiegészítő információk</a:t>
            </a:r>
          </a:p>
          <a:p>
            <a:pPr lvl="2"/>
            <a:r>
              <a:rPr lang="hu-HU" dirty="0" smtClean="0"/>
              <a:t>Nem mérlegképes bére 30/óra</a:t>
            </a:r>
          </a:p>
          <a:p>
            <a:pPr lvl="2"/>
            <a:r>
              <a:rPr lang="hu-HU" dirty="0" smtClean="0"/>
              <a:t>Mérlegképes bére 35/óra</a:t>
            </a:r>
          </a:p>
          <a:p>
            <a:pPr lvl="2"/>
            <a:r>
              <a:rPr lang="hu-HU" dirty="0" smtClean="0"/>
              <a:t>Vizsga fix költsége: 1000</a:t>
            </a:r>
          </a:p>
          <a:p>
            <a:pPr lvl="2"/>
            <a:r>
              <a:rPr lang="hu-HU" dirty="0" smtClean="0"/>
              <a:t>Évente 2000 órát dolgoznak</a:t>
            </a:r>
          </a:p>
          <a:p>
            <a:pPr lvl="2"/>
            <a:r>
              <a:rPr lang="hu-HU" dirty="0" smtClean="0"/>
              <a:t>65 évesen mennek nyugdíjba az alkalmazottak</a:t>
            </a:r>
          </a:p>
          <a:p>
            <a:pPr lvl="2"/>
            <a:r>
              <a:rPr lang="hu-HU" dirty="0" smtClean="0"/>
              <a:t>Kamatláb 10%</a:t>
            </a:r>
          </a:p>
          <a:p>
            <a:pPr lvl="1"/>
            <a:r>
              <a:rPr lang="hu-HU" dirty="0" smtClean="0"/>
              <a:t>Elemzői kérdések</a:t>
            </a:r>
          </a:p>
          <a:p>
            <a:pPr lvl="2"/>
            <a:r>
              <a:rPr lang="hu-HU" dirty="0" smtClean="0"/>
              <a:t>Érdemes-e olyan állásba is mérlegképes könyvelőt felvenni, ahova a jogszabály azt nem írja elő?</a:t>
            </a:r>
          </a:p>
          <a:p>
            <a:pPr lvl="2"/>
            <a:r>
              <a:rPr lang="hu-HU" dirty="0" smtClean="0"/>
              <a:t>Kiknek éri meg a vizsgabizonyítvány megszerzése?</a:t>
            </a:r>
          </a:p>
          <a:p>
            <a:pPr lvl="2"/>
            <a:r>
              <a:rPr lang="hu-HU" dirty="0" smtClean="0"/>
              <a:t>Idősebb, vagy fiatalabb emberek fognak inkább vizsgázni?</a:t>
            </a:r>
          </a:p>
        </p:txBody>
      </p:sp>
    </p:spTree>
    <p:extLst>
      <p:ext uri="{BB962C8B-B14F-4D97-AF65-F5344CB8AC3E}">
        <p14:creationId xmlns:p14="http://schemas.microsoft.com/office/powerpoint/2010/main" val="299866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Miden alkalomra vonatkozó fontos kérés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Legyetek szívesek jegyzetelni!</a:t>
            </a:r>
          </a:p>
          <a:p>
            <a:pPr lvl="1"/>
            <a:r>
              <a:rPr lang="hu-HU" dirty="0" smtClean="0"/>
              <a:t>Ezt lehetővé tevő tempóban fogok haladni</a:t>
            </a:r>
          </a:p>
          <a:p>
            <a:pPr lvl="1"/>
            <a:r>
              <a:rPr lang="hu-HU" dirty="0" smtClean="0"/>
              <a:t>Kevesebb plusz ráfordítással elmélyíthető tudás</a:t>
            </a:r>
          </a:p>
          <a:p>
            <a:pPr lvl="1"/>
            <a:r>
              <a:rPr lang="hu-HU" dirty="0" smtClean="0"/>
              <a:t>Óra végi összetett feladathoz fontos kiindulás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5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Mérlegképes vizsga hozama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Ötletek a megoldáshoz</a:t>
            </a:r>
          </a:p>
          <a:p>
            <a:pPr lvl="1"/>
            <a:r>
              <a:rPr lang="hu-HU" dirty="0" smtClean="0"/>
              <a:t>Jövőbeli hozamok jelenértékének meghatározása</a:t>
            </a:r>
          </a:p>
          <a:p>
            <a:pPr lvl="2"/>
            <a:r>
              <a:rPr lang="hu-HU" dirty="0" smtClean="0"/>
              <a:t>Kamatláb</a:t>
            </a:r>
          </a:p>
          <a:p>
            <a:pPr lvl="2"/>
            <a:r>
              <a:rPr lang="hu-HU" dirty="0" smtClean="0"/>
              <a:t>Aktív életpálya hossza</a:t>
            </a:r>
          </a:p>
          <a:p>
            <a:pPr lvl="2"/>
            <a:r>
              <a:rPr lang="hu-HU" dirty="0" smtClean="0"/>
              <a:t>Kereseti különbség</a:t>
            </a:r>
          </a:p>
          <a:p>
            <a:pPr lvl="1"/>
            <a:r>
              <a:rPr lang="hu-HU" dirty="0" smtClean="0"/>
              <a:t>Vizsgázás költségének meghatározása</a:t>
            </a:r>
          </a:p>
          <a:p>
            <a:pPr lvl="2"/>
            <a:r>
              <a:rPr lang="hu-HU" dirty="0" smtClean="0"/>
              <a:t>Elszalasztott jövedelem</a:t>
            </a:r>
          </a:p>
          <a:p>
            <a:pPr lvl="2"/>
            <a:r>
              <a:rPr lang="hu-HU" dirty="0" smtClean="0"/>
              <a:t>Ráfordított idő</a:t>
            </a:r>
          </a:p>
          <a:p>
            <a:pPr lvl="1"/>
            <a:r>
              <a:rPr lang="hu-HU" dirty="0" smtClean="0"/>
              <a:t>Hozam és költség összevetése</a:t>
            </a:r>
          </a:p>
          <a:p>
            <a:pPr lvl="2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10929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Miért éri meg tovább foglalkoztatni, akkor is, ha első ránézésre anyagilag hátrányos?</a:t>
            </a:r>
          </a:p>
          <a:p>
            <a:r>
              <a:rPr lang="hu-HU" dirty="0" smtClean="0"/>
              <a:t>Milyen veszélyei lehetnek a nem közös megegyezéssel történő elbocsátásnak?</a:t>
            </a:r>
          </a:p>
          <a:p>
            <a:r>
              <a:rPr lang="hu-HU" dirty="0" smtClean="0"/>
              <a:t>E veszélyek komolysága/nagysága változik-e korosztálytól függően?</a:t>
            </a:r>
          </a:p>
          <a:p>
            <a:r>
              <a:rPr lang="hu-HU" dirty="0" smtClean="0"/>
              <a:t>Keressünk állásmegváltási stratégiákat! Magyarázzuk el azok működési mechanizmusát!</a:t>
            </a:r>
          </a:p>
        </p:txBody>
      </p:sp>
    </p:spTree>
    <p:extLst>
      <p:ext uri="{BB962C8B-B14F-4D97-AF65-F5344CB8AC3E}">
        <p14:creationId xmlns:p14="http://schemas.microsoft.com/office/powerpoint/2010/main" val="9741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Értékelés szempontjai</a:t>
            </a:r>
            <a:endParaRPr lang="hu-HU" dirty="0"/>
          </a:p>
          <a:p>
            <a:pPr lvl="1"/>
            <a:r>
              <a:rPr lang="hu-HU" dirty="0" smtClean="0"/>
              <a:t>Kiírás teljesítése</a:t>
            </a:r>
          </a:p>
          <a:p>
            <a:pPr lvl="1"/>
            <a:r>
              <a:rPr lang="hu-HU" dirty="0" smtClean="0"/>
              <a:t>Tanultak (modell, gondolatmenet, terminusok) felhasználása</a:t>
            </a:r>
          </a:p>
          <a:p>
            <a:pPr lvl="1"/>
            <a:r>
              <a:rPr lang="hu-HU" dirty="0" smtClean="0"/>
              <a:t>Szakmai, világos érvelés</a:t>
            </a:r>
          </a:p>
          <a:p>
            <a:pPr lvl="1"/>
            <a:r>
              <a:rPr lang="hu-HU" smtClean="0"/>
              <a:t>Terjedelem (1 A4-es oldal)</a:t>
            </a:r>
            <a:endParaRPr lang="hu-HU" dirty="0" smtClean="0"/>
          </a:p>
          <a:p>
            <a:pPr lvl="1"/>
            <a:r>
              <a:rPr lang="hu-HU" dirty="0" smtClean="0"/>
              <a:t>Nyelvtan</a:t>
            </a:r>
          </a:p>
          <a:p>
            <a:pPr lvl="1"/>
            <a:r>
              <a:rPr lang="hu-HU" dirty="0" smtClean="0"/>
              <a:t>Forma</a:t>
            </a:r>
          </a:p>
          <a:p>
            <a:r>
              <a:rPr lang="hu-HU" dirty="0" smtClean="0"/>
              <a:t>Óra végén leadott vázlat 0, 0.5 vagy 1.0 pont</a:t>
            </a:r>
          </a:p>
          <a:p>
            <a:r>
              <a:rPr lang="hu-HU" dirty="0" smtClean="0"/>
              <a:t>Otthon kidolgozott és leadott munka </a:t>
            </a:r>
            <a:r>
              <a:rPr lang="hu-HU" dirty="0" smtClean="0"/>
              <a:t>szintén</a:t>
            </a:r>
          </a:p>
          <a:p>
            <a:pPr lvl="1"/>
            <a:r>
              <a:rPr lang="hu-HU" dirty="0" smtClean="0"/>
              <a:t>Word formátumban (csupán a csapat egyik tagja)</a:t>
            </a:r>
          </a:p>
          <a:p>
            <a:pPr lvl="1"/>
            <a:r>
              <a:rPr lang="hu-HU" dirty="0" err="1" smtClean="0"/>
              <a:t>Moodle</a:t>
            </a:r>
            <a:r>
              <a:rPr lang="hu-HU" dirty="0" smtClean="0"/>
              <a:t> felületen leadva vasárnap (okt. 6.) 23:59-ig</a:t>
            </a:r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2129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Releváns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Mekkora hozamot generálnak kiképzett dolgozóink?</a:t>
            </a:r>
          </a:p>
          <a:p>
            <a:r>
              <a:rPr lang="hu-HU" dirty="0" smtClean="0"/>
              <a:t>Hanyatlás idején kiket és hogyan </a:t>
            </a:r>
            <a:r>
              <a:rPr lang="hu-HU" dirty="0" err="1" smtClean="0"/>
              <a:t>bocsássunk</a:t>
            </a:r>
            <a:r>
              <a:rPr lang="hu-HU" dirty="0" smtClean="0"/>
              <a:t> el?</a:t>
            </a:r>
          </a:p>
          <a:p>
            <a:r>
              <a:rPr lang="hu-HU" dirty="0" smtClean="0"/>
              <a:t>Milyen jelzésekre hagyatkozhatunk a termelékenység becslésekor?</a:t>
            </a:r>
          </a:p>
          <a:p>
            <a:r>
              <a:rPr lang="hu-HU" dirty="0" smtClean="0"/>
              <a:t>Milyen jelzések hitelesek, és miért működnek?</a:t>
            </a:r>
          </a:p>
        </p:txBody>
      </p:sp>
    </p:spTree>
    <p:extLst>
      <p:ext uri="{BB962C8B-B14F-4D97-AF65-F5344CB8AC3E}">
        <p14:creationId xmlns:p14="http://schemas.microsoft.com/office/powerpoint/2010/main" val="35638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modell alapjainak lehelyezése - Elbocsátás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Dolgozók vállalatspecifikus képzésben vesznek részt</a:t>
            </a:r>
          </a:p>
          <a:p>
            <a:pPr lvl="1"/>
            <a:r>
              <a:rPr lang="hu-HU" dirty="0" smtClean="0"/>
              <a:t>Kezdetben kisebb relatív termelékenység</a:t>
            </a:r>
          </a:p>
          <a:p>
            <a:pPr lvl="1"/>
            <a:r>
              <a:rPr lang="hu-HU" dirty="0" smtClean="0"/>
              <a:t>Mind a vállalatnak, mind a dolgozónak beruházás</a:t>
            </a:r>
          </a:p>
          <a:p>
            <a:r>
              <a:rPr lang="hu-HU" dirty="0" smtClean="0"/>
              <a:t>Megnövekedett emberi tőke hozamot képez</a:t>
            </a:r>
          </a:p>
          <a:p>
            <a:pPr lvl="1"/>
            <a:r>
              <a:rPr lang="hu-HU" dirty="0" smtClean="0"/>
              <a:t>Csak a képző vállalatnál</a:t>
            </a:r>
          </a:p>
          <a:p>
            <a:pPr lvl="1"/>
            <a:r>
              <a:rPr lang="hu-HU" dirty="0" smtClean="0"/>
              <a:t>Mindkét fél számára megvédelmezendő munkakapcsolat</a:t>
            </a:r>
          </a:p>
          <a:p>
            <a:pPr lvl="1"/>
            <a:r>
              <a:rPr lang="hu-HU" dirty="0" smtClean="0"/>
              <a:t>Jövedelmezőségen változtathat más gazdasági tényező</a:t>
            </a:r>
          </a:p>
          <a:p>
            <a:pPr lvl="2"/>
            <a:r>
              <a:rPr lang="hu-HU" dirty="0" smtClean="0"/>
              <a:t>Érdemes lehet megszakítani munkakapcsolatot</a:t>
            </a:r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410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Alternatív haszon</a:t>
            </a:r>
            <a:endParaRPr lang="hu-HU" dirty="0">
              <a:solidFill>
                <a:srgbClr val="00B05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Termelékenység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Bér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221428"/>
            <a:ext cx="9144000" cy="1628661"/>
          </a:xfrm>
        </p:spPr>
        <p:txBody>
          <a:bodyPr>
            <a:normAutofit/>
          </a:bodyPr>
          <a:lstStyle/>
          <a:p>
            <a:r>
              <a:rPr lang="hu-HU" dirty="0" smtClean="0"/>
              <a:t>A termelékenység és a bér teljes </a:t>
            </a:r>
            <a:r>
              <a:rPr lang="hu-HU" dirty="0" err="1" smtClean="0"/>
              <a:t>folyamának</a:t>
            </a:r>
            <a:r>
              <a:rPr lang="hu-HU" dirty="0" smtClean="0"/>
              <a:t> (T-</a:t>
            </a:r>
            <a:r>
              <a:rPr lang="hu-HU" dirty="0" err="1" smtClean="0"/>
              <a:t>ig</a:t>
            </a:r>
            <a:r>
              <a:rPr lang="hu-HU" dirty="0" smtClean="0"/>
              <a:t>) jelenértéke meg kell hogy egyezzen</a:t>
            </a:r>
          </a:p>
        </p:txBody>
      </p:sp>
      <p:cxnSp>
        <p:nvCxnSpPr>
          <p:cNvPr id="19" name="Egyenes összekötő 18"/>
          <p:cNvCxnSpPr/>
          <p:nvPr/>
        </p:nvCxnSpPr>
        <p:spPr>
          <a:xfrm>
            <a:off x="5796136" y="918786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68482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Alternatív haszon</a:t>
            </a:r>
            <a:endParaRPr lang="hu-HU" dirty="0">
              <a:solidFill>
                <a:srgbClr val="00B05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Termelékenység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Bér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221428"/>
            <a:ext cx="9144000" cy="1628661"/>
          </a:xfrm>
        </p:spPr>
        <p:txBody>
          <a:bodyPr>
            <a:normAutofit/>
          </a:bodyPr>
          <a:lstStyle/>
          <a:p>
            <a:r>
              <a:rPr lang="hu-HU" dirty="0" smtClean="0"/>
              <a:t>A kezdeti időszakban az alternatív lehetőség esetében nagyobb volna a termelékenység</a:t>
            </a:r>
          </a:p>
        </p:txBody>
      </p:sp>
      <p:cxnSp>
        <p:nvCxnSpPr>
          <p:cNvPr id="6" name="Egyenes összekötő 5"/>
          <p:cNvCxnSpPr/>
          <p:nvPr/>
        </p:nvCxnSpPr>
        <p:spPr>
          <a:xfrm>
            <a:off x="1691680" y="918786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728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Alternatív haszon</a:t>
            </a:r>
            <a:endParaRPr lang="hu-HU" dirty="0">
              <a:solidFill>
                <a:srgbClr val="00B05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Termelékenység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Bér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221428"/>
            <a:ext cx="9144000" cy="1628661"/>
          </a:xfrm>
        </p:spPr>
        <p:txBody>
          <a:bodyPr>
            <a:normAutofit/>
          </a:bodyPr>
          <a:lstStyle/>
          <a:p>
            <a:r>
              <a:rPr lang="hu-HU" dirty="0" smtClean="0"/>
              <a:t>Miután a beruházás elkezdődött és már van megképzett tőke, az hozammal bír a vállalat számára</a:t>
            </a:r>
          </a:p>
        </p:txBody>
      </p:sp>
      <p:cxnSp>
        <p:nvCxnSpPr>
          <p:cNvPr id="6" name="Egyenes összekötő 5"/>
          <p:cNvCxnSpPr/>
          <p:nvPr/>
        </p:nvCxnSpPr>
        <p:spPr>
          <a:xfrm>
            <a:off x="1259632" y="918786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  <p:cxnSp>
        <p:nvCxnSpPr>
          <p:cNvPr id="20" name="Egyenes összekötő 19"/>
          <p:cNvCxnSpPr/>
          <p:nvPr/>
        </p:nvCxnSpPr>
        <p:spPr>
          <a:xfrm>
            <a:off x="5796136" y="932853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0945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B050"/>
                </a:solidFill>
              </a:rPr>
              <a:t>Alternatív haszon</a:t>
            </a:r>
            <a:endParaRPr lang="hu-HU" dirty="0">
              <a:solidFill>
                <a:srgbClr val="00B05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Termelékenység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Bér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221428"/>
            <a:ext cx="9144000" cy="1628661"/>
          </a:xfrm>
        </p:spPr>
        <p:txBody>
          <a:bodyPr>
            <a:normAutofit/>
          </a:bodyPr>
          <a:lstStyle/>
          <a:p>
            <a:r>
              <a:rPr lang="hu-HU" dirty="0" smtClean="0"/>
              <a:t>Egy időpont után az alternatíva kifizetődőbb a dolgozó számára</a:t>
            </a:r>
          </a:p>
        </p:txBody>
      </p:sp>
      <p:cxnSp>
        <p:nvCxnSpPr>
          <p:cNvPr id="6" name="Egyenes összekötő 5"/>
          <p:cNvCxnSpPr/>
          <p:nvPr/>
        </p:nvCxnSpPr>
        <p:spPr>
          <a:xfrm>
            <a:off x="5796136" y="918786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1818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Specifikus tőke hozama</a:t>
            </a:r>
            <a:endParaRPr lang="hu-HU" dirty="0"/>
          </a:p>
        </p:txBody>
      </p:sp>
      <p:cxnSp>
        <p:nvCxnSpPr>
          <p:cNvPr id="4" name="Egyenes összekötő nyíllal 3"/>
          <p:cNvCxnSpPr/>
          <p:nvPr/>
        </p:nvCxnSpPr>
        <p:spPr>
          <a:xfrm>
            <a:off x="840417" y="4783085"/>
            <a:ext cx="7272808" cy="720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/>
          <p:cNvCxnSpPr/>
          <p:nvPr/>
        </p:nvCxnSpPr>
        <p:spPr>
          <a:xfrm flipH="1" flipV="1">
            <a:off x="802973" y="764704"/>
            <a:ext cx="37444" cy="4032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abadkézi sokszög 9"/>
          <p:cNvSpPr/>
          <p:nvPr/>
        </p:nvSpPr>
        <p:spPr>
          <a:xfrm>
            <a:off x="1335992" y="1421025"/>
            <a:ext cx="6080289" cy="2605364"/>
          </a:xfrm>
          <a:custGeom>
            <a:avLst/>
            <a:gdLst>
              <a:gd name="connsiteX0" fmla="*/ 0 w 6080289"/>
              <a:gd name="connsiteY0" fmla="*/ 2605364 h 2605364"/>
              <a:gd name="connsiteX1" fmla="*/ 1291472 w 6080289"/>
              <a:gd name="connsiteY1" fmla="*/ 484333 h 2605364"/>
              <a:gd name="connsiteX2" fmla="*/ 3308808 w 6080289"/>
              <a:gd name="connsiteY2" fmla="*/ 163822 h 2605364"/>
              <a:gd name="connsiteX3" fmla="*/ 6080289 w 6080289"/>
              <a:gd name="connsiteY3" fmla="*/ 2595937 h 2605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80289" h="2605364">
                <a:moveTo>
                  <a:pt x="0" y="2605364"/>
                </a:moveTo>
                <a:cubicBezTo>
                  <a:pt x="370002" y="1748310"/>
                  <a:pt x="740004" y="891257"/>
                  <a:pt x="1291472" y="484333"/>
                </a:cubicBezTo>
                <a:cubicBezTo>
                  <a:pt x="1842940" y="77409"/>
                  <a:pt x="2510672" y="-188112"/>
                  <a:pt x="3308808" y="163822"/>
                </a:cubicBezTo>
                <a:cubicBezTo>
                  <a:pt x="4106944" y="515756"/>
                  <a:pt x="5093616" y="1555846"/>
                  <a:pt x="6080289" y="2595937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Szabadkézi sokszög 12"/>
          <p:cNvSpPr/>
          <p:nvPr/>
        </p:nvSpPr>
        <p:spPr>
          <a:xfrm>
            <a:off x="984433" y="1686839"/>
            <a:ext cx="5995448" cy="1583703"/>
          </a:xfrm>
          <a:custGeom>
            <a:avLst/>
            <a:gdLst>
              <a:gd name="connsiteX0" fmla="*/ 0 w 5995448"/>
              <a:gd name="connsiteY0" fmla="*/ 1583703 h 1583703"/>
              <a:gd name="connsiteX1" fmla="*/ 1338606 w 5995448"/>
              <a:gd name="connsiteY1" fmla="*/ 1536569 h 1583703"/>
              <a:gd name="connsiteX2" fmla="*/ 2903456 w 5995448"/>
              <a:gd name="connsiteY2" fmla="*/ 1357460 h 1583703"/>
              <a:gd name="connsiteX3" fmla="*/ 4421171 w 5995448"/>
              <a:gd name="connsiteY3" fmla="*/ 848412 h 1583703"/>
              <a:gd name="connsiteX4" fmla="*/ 5995448 w 5995448"/>
              <a:gd name="connsiteY4" fmla="*/ 0 h 158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95448" h="1583703">
                <a:moveTo>
                  <a:pt x="0" y="1583703"/>
                </a:moveTo>
                <a:cubicBezTo>
                  <a:pt x="427348" y="1578989"/>
                  <a:pt x="854697" y="1574276"/>
                  <a:pt x="1338606" y="1536569"/>
                </a:cubicBezTo>
                <a:cubicBezTo>
                  <a:pt x="1822515" y="1498862"/>
                  <a:pt x="2389695" y="1472153"/>
                  <a:pt x="2903456" y="1357460"/>
                </a:cubicBezTo>
                <a:cubicBezTo>
                  <a:pt x="3417217" y="1242767"/>
                  <a:pt x="3905839" y="1074655"/>
                  <a:pt x="4421171" y="848412"/>
                </a:cubicBezTo>
                <a:cubicBezTo>
                  <a:pt x="4936503" y="622169"/>
                  <a:pt x="5465975" y="311084"/>
                  <a:pt x="5995448" y="0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Szabadkézi sokszög 13"/>
          <p:cNvSpPr/>
          <p:nvPr/>
        </p:nvSpPr>
        <p:spPr>
          <a:xfrm>
            <a:off x="1072041" y="2364997"/>
            <a:ext cx="6202838" cy="717419"/>
          </a:xfrm>
          <a:custGeom>
            <a:avLst/>
            <a:gdLst>
              <a:gd name="connsiteX0" fmla="*/ 0 w 6202838"/>
              <a:gd name="connsiteY0" fmla="*/ 717419 h 717419"/>
              <a:gd name="connsiteX1" fmla="*/ 735291 w 6202838"/>
              <a:gd name="connsiteY1" fmla="*/ 472323 h 717419"/>
              <a:gd name="connsiteX2" fmla="*/ 2535811 w 6202838"/>
              <a:gd name="connsiteY2" fmla="*/ 151811 h 717419"/>
              <a:gd name="connsiteX3" fmla="*/ 4487159 w 6202838"/>
              <a:gd name="connsiteY3" fmla="*/ 982 h 717419"/>
              <a:gd name="connsiteX4" fmla="*/ 6202838 w 6202838"/>
              <a:gd name="connsiteY4" fmla="*/ 217799 h 71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2838" h="717419">
                <a:moveTo>
                  <a:pt x="0" y="717419"/>
                </a:moveTo>
                <a:cubicBezTo>
                  <a:pt x="156328" y="642005"/>
                  <a:pt x="312656" y="566591"/>
                  <a:pt x="735291" y="472323"/>
                </a:cubicBezTo>
                <a:cubicBezTo>
                  <a:pt x="1157926" y="378055"/>
                  <a:pt x="1910500" y="230368"/>
                  <a:pt x="2535811" y="151811"/>
                </a:cubicBezTo>
                <a:cubicBezTo>
                  <a:pt x="3161122" y="73254"/>
                  <a:pt x="3875988" y="-10016"/>
                  <a:pt x="4487159" y="982"/>
                </a:cubicBezTo>
                <a:cubicBezTo>
                  <a:pt x="5098330" y="11980"/>
                  <a:pt x="5650584" y="114889"/>
                  <a:pt x="6202838" y="217799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768209" y="1214418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Alternatív haszon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027277" y="918786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Termelékenység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331440" y="2418757"/>
            <a:ext cx="19930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Bér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artalom helye 2"/>
          <p:cNvSpPr>
            <a:spLocks noGrp="1"/>
          </p:cNvSpPr>
          <p:nvPr>
            <p:ph idx="1"/>
          </p:nvPr>
        </p:nvSpPr>
        <p:spPr>
          <a:xfrm>
            <a:off x="0" y="5221428"/>
            <a:ext cx="9144000" cy="1628661"/>
          </a:xfrm>
        </p:spPr>
        <p:txBody>
          <a:bodyPr>
            <a:normAutofit/>
          </a:bodyPr>
          <a:lstStyle/>
          <a:p>
            <a:r>
              <a:rPr lang="hu-HU" dirty="0" smtClean="0"/>
              <a:t>Járadék görbe: adott időponttól előre tekintve mennyi a tőkéhez fűződő hozam, azaz a termelékenység és bér különbsége.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5652120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</a:t>
            </a:r>
          </a:p>
        </p:txBody>
      </p:sp>
      <p:cxnSp>
        <p:nvCxnSpPr>
          <p:cNvPr id="20" name="Egyenes összekötő 19"/>
          <p:cNvCxnSpPr/>
          <p:nvPr/>
        </p:nvCxnSpPr>
        <p:spPr>
          <a:xfrm>
            <a:off x="5796136" y="932853"/>
            <a:ext cx="0" cy="386429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zabadkézi sokszög 6"/>
          <p:cNvSpPr/>
          <p:nvPr/>
        </p:nvSpPr>
        <p:spPr>
          <a:xfrm>
            <a:off x="838986" y="1360126"/>
            <a:ext cx="4958499" cy="3466398"/>
          </a:xfrm>
          <a:custGeom>
            <a:avLst/>
            <a:gdLst>
              <a:gd name="connsiteX0" fmla="*/ 0 w 4958499"/>
              <a:gd name="connsiteY0" fmla="*/ 2055088 h 2102222"/>
              <a:gd name="connsiteX1" fmla="*/ 2375554 w 4958499"/>
              <a:gd name="connsiteY1" fmla="*/ 44 h 2102222"/>
              <a:gd name="connsiteX2" fmla="*/ 4958499 w 4958499"/>
              <a:gd name="connsiteY2" fmla="*/ 2102222 h 2102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8499" h="2102222">
                <a:moveTo>
                  <a:pt x="0" y="2055088"/>
                </a:moveTo>
                <a:cubicBezTo>
                  <a:pt x="774569" y="1023638"/>
                  <a:pt x="1549138" y="-7812"/>
                  <a:pt x="2375554" y="44"/>
                </a:cubicBezTo>
                <a:cubicBezTo>
                  <a:pt x="3201970" y="7900"/>
                  <a:pt x="4080234" y="1055061"/>
                  <a:pt x="4958499" y="2102222"/>
                </a:cubicBezTo>
              </a:path>
            </a:pathLst>
          </a:cu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/>
          <p:cNvSpPr txBox="1"/>
          <p:nvPr/>
        </p:nvSpPr>
        <p:spPr>
          <a:xfrm>
            <a:off x="1335993" y="1450629"/>
            <a:ext cx="11541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FFFF00"/>
                </a:solidFill>
              </a:rPr>
              <a:t>Járadék</a:t>
            </a:r>
            <a:endParaRPr lang="hu-HU" sz="2000" b="1" dirty="0">
              <a:solidFill>
                <a:srgbClr val="FFFF0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7897201" y="492710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kor</a:t>
            </a:r>
            <a:endParaRPr lang="hu-HU" dirty="0"/>
          </a:p>
        </p:txBody>
      </p:sp>
      <p:cxnSp>
        <p:nvCxnSpPr>
          <p:cNvPr id="23" name="Egyenes összekötő 22"/>
          <p:cNvCxnSpPr/>
          <p:nvPr/>
        </p:nvCxnSpPr>
        <p:spPr>
          <a:xfrm>
            <a:off x="1835696" y="2132856"/>
            <a:ext cx="0" cy="265022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H="1">
            <a:off x="802973" y="2636912"/>
            <a:ext cx="103272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1691680" y="49318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t</a:t>
            </a:r>
            <a:r>
              <a:rPr lang="hu-HU" baseline="-25000" dirty="0" smtClean="0"/>
              <a:t>1</a:t>
            </a:r>
            <a:endParaRPr lang="hu-HU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366347" y="24115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</a:t>
            </a:r>
            <a:r>
              <a:rPr lang="hu-HU" baseline="-25000" dirty="0" smtClean="0"/>
              <a:t>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2571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</TotalTime>
  <Words>842</Words>
  <Application>Microsoft Office PowerPoint</Application>
  <PresentationFormat>Diavetítés a képernyőre (4:3 oldalarány)</PresentationFormat>
  <Paragraphs>172</Paragraphs>
  <Slides>22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Office-téma</vt:lpstr>
      <vt:lpstr>PowerPoint-bemutató</vt:lpstr>
      <vt:lpstr>Miden alkalomra vonatkozó fontos kérés</vt:lpstr>
      <vt:lpstr>Releváns kérdések</vt:lpstr>
      <vt:lpstr>A modell alapjainak lehelyezése - Elbocsátás</vt:lpstr>
      <vt:lpstr>Specifikus tőke hozama</vt:lpstr>
      <vt:lpstr>Specifikus tőke hozama</vt:lpstr>
      <vt:lpstr>Specifikus tőke hozama</vt:lpstr>
      <vt:lpstr>Specifikus tőke hozama</vt:lpstr>
      <vt:lpstr>Specifikus tőke hozama</vt:lpstr>
      <vt:lpstr>Specifikus tőke hozama</vt:lpstr>
      <vt:lpstr>Specifikus tőke hozama, és elbocsátás</vt:lpstr>
      <vt:lpstr>Elmélet után információgyűjtés</vt:lpstr>
      <vt:lpstr>Végkielégítés tervezése</vt:lpstr>
      <vt:lpstr>Végkielégítés tervezése</vt:lpstr>
      <vt:lpstr>Az iskola jelzést szolgáltat</vt:lpstr>
      <vt:lpstr>A munkaadó problémája</vt:lpstr>
      <vt:lpstr>Fizetési séma</vt:lpstr>
      <vt:lpstr>Fizetési séma</vt:lpstr>
      <vt:lpstr>Mérlegképes vizsga hozama</vt:lpstr>
      <vt:lpstr>Mérlegképes vizsga hozama</vt:lpstr>
      <vt:lpstr>Szintetizáló feladat</vt:lpstr>
      <vt:lpstr>Szintetizáló feladat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449</cp:revision>
  <dcterms:created xsi:type="dcterms:W3CDTF">2014-09-10T08:43:05Z</dcterms:created>
  <dcterms:modified xsi:type="dcterms:W3CDTF">2019-09-30T09:18:17Z</dcterms:modified>
</cp:coreProperties>
</file>